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handoutMasterIdLst>
    <p:handoutMasterId r:id="rId18"/>
  </p:handoutMasterIdLst>
  <p:sldIdLst>
    <p:sldId id="258" r:id="rId2"/>
    <p:sldId id="287" r:id="rId3"/>
    <p:sldId id="288" r:id="rId4"/>
    <p:sldId id="289" r:id="rId5"/>
    <p:sldId id="300" r:id="rId6"/>
    <p:sldId id="291" r:id="rId7"/>
    <p:sldId id="292" r:id="rId8"/>
    <p:sldId id="293" r:id="rId9"/>
    <p:sldId id="294" r:id="rId10"/>
    <p:sldId id="295" r:id="rId11"/>
    <p:sldId id="296" r:id="rId12"/>
    <p:sldId id="297" r:id="rId13"/>
    <p:sldId id="298" r:id="rId14"/>
    <p:sldId id="299" r:id="rId15"/>
    <p:sldId id="285" r:id="rId16"/>
  </p:sldIdLst>
  <p:sldSz cx="9144000" cy="6858000" type="screen4x3"/>
  <p:notesSz cx="7315200" cy="9601200"/>
  <p:defaultTextStyle>
    <a:defPPr>
      <a:defRPr lang="en-US"/>
    </a:defPPr>
    <a:lvl1pPr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1pPr>
    <a:lvl2pPr marL="4572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2pPr>
    <a:lvl3pPr marL="9144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3pPr>
    <a:lvl4pPr marL="13716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4pPr>
    <a:lvl5pPr marL="1828800" algn="ctr" rtl="0" fontAlgn="base">
      <a:spcBef>
        <a:spcPct val="0"/>
      </a:spcBef>
      <a:spcAft>
        <a:spcPct val="0"/>
      </a:spcAft>
      <a:defRPr sz="4400" kern="1200">
        <a:solidFill>
          <a:srgbClr val="000066"/>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4400" kern="1200">
        <a:solidFill>
          <a:srgbClr val="000066"/>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66"/>
    <a:srgbClr val="FF3300"/>
    <a:srgbClr val="FFFFFF"/>
    <a:srgbClr val="FFFF66"/>
    <a:srgbClr val="00FF99"/>
    <a:srgbClr val="6600CC"/>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4807" autoAdjust="0"/>
  </p:normalViewPr>
  <p:slideViewPr>
    <p:cSldViewPr>
      <p:cViewPr varScale="1">
        <p:scale>
          <a:sx n="67" d="100"/>
          <a:sy n="67" d="100"/>
        </p:scale>
        <p:origin x="-1254" y="-9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41" d="100"/>
          <a:sy n="41" d="100"/>
        </p:scale>
        <p:origin x="-852" y="-120"/>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110595"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smtClean="0">
                <a:solidFill>
                  <a:schemeClr val="tx1"/>
                </a:solidFill>
                <a:effectLst/>
              </a:defRPr>
            </a:lvl1pPr>
          </a:lstStyle>
          <a:p>
            <a:pPr>
              <a:defRPr/>
            </a:pPr>
            <a:endParaRPr lang="en-US"/>
          </a:p>
        </p:txBody>
      </p:sp>
      <p:sp>
        <p:nvSpPr>
          <p:cNvPr id="110596"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110597"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solidFill>
                  <a:schemeClr val="tx1"/>
                </a:solidFill>
                <a:effectLst/>
              </a:defRPr>
            </a:lvl1pPr>
          </a:lstStyle>
          <a:p>
            <a:pPr>
              <a:defRPr/>
            </a:pPr>
            <a:fld id="{CE871A7E-2C2E-4997-9A70-2CE671E104F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4099"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smtClean="0">
                <a:solidFill>
                  <a:schemeClr val="tx1"/>
                </a:solidFill>
                <a:effectLst/>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smtClean="0">
                <a:solidFill>
                  <a:schemeClr val="tx1"/>
                </a:solidFill>
                <a:effectLst/>
              </a:defRPr>
            </a:lvl1pPr>
          </a:lstStyle>
          <a:p>
            <a:pPr>
              <a:defRPr/>
            </a:pPr>
            <a:endParaRPr lang="en-US"/>
          </a:p>
        </p:txBody>
      </p:sp>
      <p:sp>
        <p:nvSpPr>
          <p:cNvPr id="4103"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solidFill>
                  <a:schemeClr val="tx1"/>
                </a:solidFill>
                <a:effectLst/>
              </a:defRPr>
            </a:lvl1pPr>
          </a:lstStyle>
          <a:p>
            <a:pPr>
              <a:defRPr/>
            </a:pPr>
            <a:fld id="{061D24EF-1FCA-4984-BFA6-172929E84B7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CF32B95-0314-4F68-874F-5EB11D57B03C}" type="slidenum">
              <a:rPr lang="en-ZA" smtClean="0"/>
              <a:pPr/>
              <a:t>1</a:t>
            </a:fld>
            <a:endParaRPr lang="en-Z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10</a:t>
            </a:fld>
            <a:endParaRPr lang="en-Z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11</a:t>
            </a:fld>
            <a:endParaRPr lang="en-Z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12</a:t>
            </a:fld>
            <a:endParaRPr lang="en-Z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13</a:t>
            </a:fld>
            <a:endParaRPr lang="en-Z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14</a:t>
            </a:fld>
            <a:endParaRPr lang="en-Z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pPr>
              <a:defRPr/>
            </a:pPr>
            <a:fld id="{061D24EF-1FCA-4984-BFA6-172929E84B70}" type="slidenum">
              <a:rPr lang="en-US" smtClean="0"/>
              <a:pPr>
                <a:defRPr/>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4C9F1005-F89A-46EC-A5CC-69B07873A7AD}" type="slidenum">
              <a:rPr lang="en-ZA" smtClean="0"/>
              <a:pPr/>
              <a:t>2</a:t>
            </a:fld>
            <a:endParaRPr lang="en-Z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3</a:t>
            </a:fld>
            <a:endParaRPr lang="en-Z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4</a:t>
            </a:fld>
            <a:endParaRPr lang="en-Z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5</a:t>
            </a:fld>
            <a:endParaRPr lang="en-Z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6</a:t>
            </a:fld>
            <a:endParaRPr lang="en-Z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7</a:t>
            </a:fld>
            <a:endParaRPr lang="en-Z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8</a:t>
            </a:fld>
            <a:endParaRPr lang="en-Z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9F1005-F89A-46EC-A5CC-69B07873A7AD}" type="slidenum">
              <a:rPr lang="en-ZA" smtClean="0"/>
              <a:pPr/>
              <a:t>9</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endParaRPr lang="en-US"/>
          </a:p>
        </p:txBody>
      </p:sp>
      <p:sp>
        <p:nvSpPr>
          <p:cNvPr id="8" name="Slide Number Placeholder 15"/>
          <p:cNvSpPr>
            <a:spLocks noGrp="1"/>
          </p:cNvSpPr>
          <p:nvPr>
            <p:ph type="sldNum" sz="quarter" idx="11"/>
          </p:nvPr>
        </p:nvSpPr>
        <p:spPr/>
        <p:txBody>
          <a:bodyPr/>
          <a:lstStyle>
            <a:lvl1pPr>
              <a:defRPr/>
            </a:lvl1pPr>
          </a:lstStyle>
          <a:p>
            <a:pPr>
              <a:defRPr/>
            </a:pPr>
            <a:fld id="{39DC11EB-C697-45AA-BB95-6BCB90C7E1D9}"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E9213E9-30DD-4EAD-BE27-0987874DBBC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F2003BCE-9A42-4B34-9426-43C295B1D87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6A65CE-4749-4EED-9F7F-07474135629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5251143-EF2A-4EAF-B626-FA09550C719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1F600A-8373-464A-B1B0-0389CD55AD0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7B761F69-ED99-4371-80DE-412D8C356F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011E66B4-BC7B-4A5B-ACAE-F1EB4BCB0B10}"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6CDB0D27-A9DC-460E-AB5B-B76A054EE12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C77D5DFD-A0B7-4ACC-93A8-00093BB2AD6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19EE2B7C-EF66-4EC1-90E1-65766B64252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187AAE98-E7A8-42B4-A11A-F2E50A3FFE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52000"/>
            <a:duotone>
              <a:schemeClr val="bg2">
                <a:shade val="12000"/>
                <a:satMod val="240000"/>
              </a:schemeClr>
              <a:schemeClr val="bg2">
                <a:tint val="65000"/>
              </a:schemeClr>
            </a:duotone>
            <a:lum/>
          </a:blip>
          <a:srcRect/>
          <a:stretch>
            <a:fillRect/>
          </a:stretch>
        </a:blipFill>
        <a:effectLst/>
      </p:bgPr>
    </p:bg>
    <p:spTree>
      <p:nvGrpSpPr>
        <p:cNvPr id="1" name=""/>
        <p:cNvGrpSpPr/>
        <p:nvPr/>
      </p:nvGrpSpPr>
      <p:grpSpPr>
        <a:xfrm>
          <a:off x="0" y="0"/>
          <a:ext cx="0" cy="0"/>
          <a:chOff x="0" y="0"/>
          <a:chExt cx="0" cy="0"/>
        </a:xfrm>
      </p:grpSpPr>
      <p:sp>
        <p:nvSpPr>
          <p:cNvPr id="2050"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smtClean="0">
                <a:solidFill>
                  <a:schemeClr val="tx2"/>
                </a:solidFill>
              </a:defRPr>
            </a:lvl1pPr>
          </a:lstStyle>
          <a:p>
            <a:pPr>
              <a:defRPr/>
            </a:pPr>
            <a:fld id="{E58F92BE-FB03-47EF-B0FF-D0E7B5C7158E}"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731" r:id="rId1"/>
    <p:sldLayoutId id="2147483730" r:id="rId2"/>
    <p:sldLayoutId id="2147483732" r:id="rId3"/>
    <p:sldLayoutId id="2147483729" r:id="rId4"/>
    <p:sldLayoutId id="2147483733" r:id="rId5"/>
    <p:sldLayoutId id="2147483728" r:id="rId6"/>
    <p:sldLayoutId id="2147483727" r:id="rId7"/>
    <p:sldLayoutId id="2147483726" r:id="rId8"/>
    <p:sldLayoutId id="2147483725" r:id="rId9"/>
    <p:sldLayoutId id="2147483724" r:id="rId10"/>
    <p:sldLayoutId id="2147483723" r:id="rId11"/>
    <p:sldLayoutId id="2147483734" r:id="rId12"/>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aota.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1857364"/>
            <a:ext cx="9144000" cy="2257428"/>
          </a:xfrm>
        </p:spPr>
        <p:txBody>
          <a:bodyPr>
            <a:normAutofit/>
          </a:bodyPr>
          <a:lstStyle/>
          <a:p>
            <a:pPr algn="ctr">
              <a:defRPr/>
            </a:pPr>
            <a:r>
              <a:rPr lang="en-US" sz="4400" b="1" dirty="0" smtClean="0">
                <a:solidFill>
                  <a:schemeClr val="accent4">
                    <a:lumMod val="10000"/>
                  </a:schemeClr>
                </a:solidFill>
                <a:effectLst/>
              </a:rPr>
              <a:t>The Ecology of Human Performance</a:t>
            </a:r>
            <a:br>
              <a:rPr lang="en-US" sz="4400" b="1" dirty="0" smtClean="0">
                <a:solidFill>
                  <a:schemeClr val="accent4">
                    <a:lumMod val="10000"/>
                  </a:schemeClr>
                </a:solidFill>
                <a:effectLst/>
              </a:rPr>
            </a:br>
            <a:r>
              <a:rPr lang="en-ZA" sz="1400" dirty="0" smtClean="0">
                <a:solidFill>
                  <a:schemeClr val="bg1"/>
                </a:solidFill>
              </a:rPr>
              <a:t>Dunn, Brown  &amp;  McGuigan, 1994 </a:t>
            </a:r>
            <a:r>
              <a:rPr lang="en-ZA" sz="1400" dirty="0" smtClean="0"/>
              <a:t/>
            </a:r>
            <a:br>
              <a:rPr lang="en-ZA" sz="1400" dirty="0" smtClean="0"/>
            </a:br>
            <a:r>
              <a:rPr lang="en-ZA" sz="1400" dirty="0" smtClean="0">
                <a:solidFill>
                  <a:schemeClr val="bg1"/>
                </a:solidFill>
              </a:rPr>
              <a:t> Dunn</a:t>
            </a:r>
            <a:r>
              <a:rPr lang="en-ZA" sz="1400" smtClean="0">
                <a:solidFill>
                  <a:schemeClr val="bg1"/>
                </a:solidFill>
              </a:rPr>
              <a:t>,  McClain</a:t>
            </a:r>
            <a:r>
              <a:rPr lang="en-ZA" sz="1400" dirty="0" smtClean="0">
                <a:solidFill>
                  <a:schemeClr val="bg1"/>
                </a:solidFill>
              </a:rPr>
              <a:t>, Brown &amp; Youngstrom,  2003.</a:t>
            </a:r>
            <a:r>
              <a:rPr lang="en-ZA" sz="1400" dirty="0" smtClean="0"/>
              <a:t> </a:t>
            </a:r>
            <a:r>
              <a:rPr lang="en-US" sz="1600" b="1" dirty="0" smtClean="0">
                <a:solidFill>
                  <a:schemeClr val="accent4">
                    <a:lumMod val="10000"/>
                  </a:schemeClr>
                </a:solidFill>
                <a:effectLst/>
              </a:rPr>
              <a:t/>
            </a:r>
            <a:br>
              <a:rPr lang="en-US" sz="1600" b="1" dirty="0" smtClean="0">
                <a:solidFill>
                  <a:schemeClr val="accent4">
                    <a:lumMod val="10000"/>
                  </a:schemeClr>
                </a:solidFill>
                <a:effectLst/>
              </a:rPr>
            </a:br>
            <a:endParaRPr lang="en-US" sz="1600" b="1" dirty="0" smtClean="0">
              <a:solidFill>
                <a:schemeClr val="accent4">
                  <a:lumMod val="10000"/>
                </a:schemeClr>
              </a:solidFill>
              <a:effectLst/>
            </a:endParaRPr>
          </a:p>
        </p:txBody>
      </p:sp>
      <p:sp>
        <p:nvSpPr>
          <p:cNvPr id="2051" name="Rectangle 3"/>
          <p:cNvSpPr>
            <a:spLocks noGrp="1" noChangeArrowheads="1"/>
          </p:cNvSpPr>
          <p:nvPr>
            <p:ph type="subTitle" idx="4294967295"/>
          </p:nvPr>
        </p:nvSpPr>
        <p:spPr>
          <a:xfrm>
            <a:off x="0" y="4500570"/>
            <a:ext cx="9144000" cy="1109682"/>
          </a:xfrm>
        </p:spPr>
        <p:txBody>
          <a:bodyPr/>
          <a:lstStyle/>
          <a:p>
            <a:pPr algn="ctr">
              <a:buNone/>
              <a:defRPr/>
            </a:pPr>
            <a:r>
              <a:rPr lang="en-US" sz="2000" b="1" dirty="0" smtClean="0">
                <a:solidFill>
                  <a:schemeClr val="bg1"/>
                </a:solidFill>
                <a:effectLst>
                  <a:outerShdw blurRad="38100" dist="38100" dir="2700000" algn="tl">
                    <a:srgbClr val="C0C0C0"/>
                  </a:outerShdw>
                </a:effectLst>
              </a:rPr>
              <a:t>Occupational Therapy Division</a:t>
            </a:r>
            <a:br>
              <a:rPr lang="en-US" sz="2000" b="1" dirty="0" smtClean="0">
                <a:solidFill>
                  <a:schemeClr val="bg1"/>
                </a:solidFill>
                <a:effectLst>
                  <a:outerShdw blurRad="38100" dist="38100" dir="2700000" algn="tl">
                    <a:srgbClr val="C0C0C0"/>
                  </a:outerShdw>
                </a:effectLst>
              </a:rPr>
            </a:br>
            <a:r>
              <a:rPr lang="en-US" sz="2000" b="1" dirty="0" smtClean="0">
                <a:solidFill>
                  <a:schemeClr val="bg1"/>
                </a:solidFill>
                <a:effectLst>
                  <a:outerShdw blurRad="38100" dist="38100" dir="2700000" algn="tl">
                    <a:srgbClr val="C0C0C0"/>
                  </a:outerShdw>
                </a:effectLst>
              </a:rPr>
              <a:t>University of Cape Town</a:t>
            </a:r>
            <a:br>
              <a:rPr lang="en-US" sz="2000" b="1" dirty="0" smtClean="0">
                <a:solidFill>
                  <a:schemeClr val="bg1"/>
                </a:solidFill>
                <a:effectLst>
                  <a:outerShdw blurRad="38100" dist="38100" dir="2700000" algn="tl">
                    <a:srgbClr val="C0C0C0"/>
                  </a:outerShdw>
                </a:effectLst>
              </a:rPr>
            </a:br>
            <a:r>
              <a:rPr lang="en-US" sz="2000" b="1" dirty="0" smtClean="0">
                <a:solidFill>
                  <a:schemeClr val="bg1"/>
                </a:solidFill>
                <a:effectLst>
                  <a:outerShdw blurRad="38100" dist="38100" dir="2700000" algn="tl">
                    <a:srgbClr val="C0C0C0"/>
                  </a:outerShdw>
                </a:effectLst>
              </a:rPr>
              <a:t>Matumo Ramafikeng</a:t>
            </a:r>
            <a:endParaRPr lang="en-ZA" sz="2000" dirty="0" smtClean="0">
              <a:solidFill>
                <a:schemeClr val="bg1"/>
              </a:solidFill>
            </a:endParaRPr>
          </a:p>
          <a:p>
            <a:pPr algn="ctr" eaLnBrk="1" hangingPunct="1">
              <a:buNone/>
              <a:defRPr/>
            </a:pPr>
            <a:endParaRPr lang="en-US" sz="2000" b="1" dirty="0" smtClean="0">
              <a:solidFill>
                <a:schemeClr val="accent4">
                  <a:lumMod val="10000"/>
                </a:schemeClr>
              </a:solidFill>
              <a:effectLst/>
            </a:endParaRPr>
          </a:p>
        </p:txBody>
      </p:sp>
      <p:graphicFrame>
        <p:nvGraphicFramePr>
          <p:cNvPr id="27650" name="Object 4"/>
          <p:cNvGraphicFramePr>
            <a:graphicFrameLocks noChangeAspect="1"/>
          </p:cNvGraphicFramePr>
          <p:nvPr/>
        </p:nvGraphicFramePr>
        <p:xfrm>
          <a:off x="755650" y="4508500"/>
          <a:ext cx="1071563" cy="1295400"/>
        </p:xfrm>
        <a:graphic>
          <a:graphicData uri="http://schemas.openxmlformats.org/presentationml/2006/ole">
            <p:oleObj spid="_x0000_s27650" name="Document" r:id="rId4" imgW="715304" imgH="1029124" progId="Word.Document.8">
              <p:embed/>
            </p:oleObj>
          </a:graphicData>
        </a:graphic>
      </p:graphicFrame>
      <p:pic>
        <p:nvPicPr>
          <p:cNvPr id="7" name="Picture 5" descr="OCCULOGO"/>
          <p:cNvPicPr>
            <a:picLocks noChangeAspect="1" noChangeArrowheads="1"/>
          </p:cNvPicPr>
          <p:nvPr/>
        </p:nvPicPr>
        <p:blipFill>
          <a:blip r:embed="rId5" cstate="print"/>
          <a:srcRect/>
          <a:stretch>
            <a:fillRect/>
          </a:stretch>
        </p:blipFill>
        <p:spPr bwMode="auto">
          <a:xfrm>
            <a:off x="7092950" y="4511675"/>
            <a:ext cx="1293813" cy="1284288"/>
          </a:xfrm>
          <a:prstGeom prst="rect">
            <a:avLst/>
          </a:prstGeom>
          <a:solidFill>
            <a:srgbClr val="FFFF99"/>
          </a:solidFill>
          <a:ln w="9525">
            <a:noFill/>
            <a:miter lim="800000"/>
            <a:headEnd/>
            <a:tailEnd/>
          </a:ln>
        </p:spPr>
      </p:pic>
      <p:pic>
        <p:nvPicPr>
          <p:cNvPr id="6" name="Picture 5" descr="88x31.png"/>
          <p:cNvPicPr>
            <a:picLocks noChangeAspect="1"/>
          </p:cNvPicPr>
          <p:nvPr/>
        </p:nvPicPr>
        <p:blipFill>
          <a:blip r:embed="rId6" cstate="print"/>
          <a:stretch>
            <a:fillRect/>
          </a:stretch>
        </p:blipFill>
        <p:spPr>
          <a:xfrm>
            <a:off x="4071934" y="5715016"/>
            <a:ext cx="1117460" cy="39365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marL="742950" indent="-742950">
              <a:buFont typeface="Calibri" pitchFamily="34" charset="0"/>
              <a:buAutoNum type="arabicPeriod" startAt="4"/>
            </a:pPr>
            <a:r>
              <a:rPr lang="en-ZA" dirty="0" smtClean="0">
                <a:solidFill>
                  <a:schemeClr val="bg1"/>
                </a:solidFill>
              </a:rPr>
              <a:t>Prevent</a:t>
            </a:r>
          </a:p>
        </p:txBody>
      </p:sp>
      <p:sp>
        <p:nvSpPr>
          <p:cNvPr id="11267" name="Content Placeholder 2"/>
          <p:cNvSpPr>
            <a:spLocks noGrp="1"/>
          </p:cNvSpPr>
          <p:nvPr>
            <p:ph idx="1"/>
          </p:nvPr>
        </p:nvSpPr>
        <p:spPr/>
        <p:txBody>
          <a:bodyPr/>
          <a:lstStyle/>
          <a:p>
            <a:r>
              <a:rPr lang="en-ZA" dirty="0" smtClean="0">
                <a:solidFill>
                  <a:schemeClr val="bg1"/>
                </a:solidFill>
              </a:rPr>
              <a:t>Prevention is the main focus of intervention. </a:t>
            </a:r>
          </a:p>
          <a:p>
            <a:r>
              <a:rPr lang="en-ZA" dirty="0" smtClean="0">
                <a:solidFill>
                  <a:schemeClr val="bg1"/>
                </a:solidFill>
              </a:rPr>
              <a:t>Occurrence or evolution of maladaptive performance is prevented. </a:t>
            </a:r>
          </a:p>
          <a:p>
            <a:r>
              <a:rPr lang="en-ZA" dirty="0" smtClean="0">
                <a:solidFill>
                  <a:schemeClr val="bg1"/>
                </a:solidFill>
              </a:rPr>
              <a:t>The person, task and context variables are dealt with to prevent occurrence or evolution of maladaptive performance.</a:t>
            </a:r>
          </a:p>
          <a:p>
            <a:endParaRPr lang="en-ZA" dirty="0" smtClean="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marL="742950" indent="-742950">
              <a:buFont typeface="Calibri" pitchFamily="34" charset="0"/>
              <a:buAutoNum type="arabicPeriod" startAt="5"/>
            </a:pPr>
            <a:r>
              <a:rPr lang="en-ZA" dirty="0" smtClean="0">
                <a:solidFill>
                  <a:schemeClr val="bg1"/>
                </a:solidFill>
              </a:rPr>
              <a:t>Create</a:t>
            </a:r>
          </a:p>
        </p:txBody>
      </p:sp>
      <p:sp>
        <p:nvSpPr>
          <p:cNvPr id="12291" name="Content Placeholder 2"/>
          <p:cNvSpPr>
            <a:spLocks noGrp="1"/>
          </p:cNvSpPr>
          <p:nvPr>
            <p:ph idx="1"/>
          </p:nvPr>
        </p:nvSpPr>
        <p:spPr/>
        <p:txBody>
          <a:bodyPr/>
          <a:lstStyle/>
          <a:p>
            <a:r>
              <a:rPr lang="en-ZA" dirty="0" smtClean="0">
                <a:solidFill>
                  <a:schemeClr val="bg1"/>
                </a:solidFill>
              </a:rPr>
              <a:t>Circumstances that promote more adaptable or complex performance within context are created. </a:t>
            </a:r>
          </a:p>
          <a:p>
            <a:r>
              <a:rPr lang="en-ZA" dirty="0" smtClean="0">
                <a:solidFill>
                  <a:schemeClr val="bg1"/>
                </a:solidFill>
              </a:rPr>
              <a:t>Towards overall promotion of functional performance without the assumption that disabilities could occur or interfere.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868362"/>
          </a:xfrm>
        </p:spPr>
        <p:txBody>
          <a:bodyPr/>
          <a:lstStyle/>
          <a:p>
            <a:r>
              <a:rPr lang="en-ZA" dirty="0" smtClean="0">
                <a:solidFill>
                  <a:schemeClr val="bg1"/>
                </a:solidFill>
              </a:rPr>
              <a:t>Function-dysfunction continuum</a:t>
            </a:r>
          </a:p>
        </p:txBody>
      </p:sp>
      <p:sp>
        <p:nvSpPr>
          <p:cNvPr id="13315" name="Content Placeholder 2"/>
          <p:cNvSpPr>
            <a:spLocks noGrp="1"/>
          </p:cNvSpPr>
          <p:nvPr>
            <p:ph idx="1"/>
          </p:nvPr>
        </p:nvSpPr>
        <p:spPr>
          <a:xfrm>
            <a:off x="357188" y="1143000"/>
            <a:ext cx="8229600" cy="5357813"/>
          </a:xfrm>
        </p:spPr>
        <p:txBody>
          <a:bodyPr/>
          <a:lstStyle/>
          <a:p>
            <a:pPr>
              <a:buFont typeface="Arial" charset="0"/>
              <a:buNone/>
            </a:pPr>
            <a:r>
              <a:rPr lang="en-ZA" dirty="0" smtClean="0">
                <a:solidFill>
                  <a:schemeClr val="bg1"/>
                </a:solidFill>
              </a:rPr>
              <a:t>Dysfunction:</a:t>
            </a:r>
          </a:p>
          <a:p>
            <a:r>
              <a:rPr lang="en-ZA" dirty="0" smtClean="0">
                <a:solidFill>
                  <a:schemeClr val="bg1"/>
                </a:solidFill>
              </a:rPr>
              <a:t>Performance range can denote function or dysfunction.</a:t>
            </a:r>
          </a:p>
          <a:p>
            <a:r>
              <a:rPr lang="en-ZA" dirty="0" smtClean="0">
                <a:solidFill>
                  <a:schemeClr val="bg1"/>
                </a:solidFill>
              </a:rPr>
              <a:t>A limited range could indicate dysfunction, therefore need for intervention.</a:t>
            </a:r>
          </a:p>
          <a:p>
            <a:r>
              <a:rPr lang="en-ZA" dirty="0" smtClean="0">
                <a:solidFill>
                  <a:schemeClr val="bg1"/>
                </a:solidFill>
              </a:rPr>
              <a:t>Contextual barriers such as limited resources could limit performance range.</a:t>
            </a:r>
          </a:p>
          <a:p>
            <a:r>
              <a:rPr lang="en-ZA" dirty="0" smtClean="0">
                <a:solidFill>
                  <a:schemeClr val="bg1"/>
                </a:solidFill>
              </a:rPr>
              <a:t>Mismatch between person variables, task demands and/or contextual features= dysfunction.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r>
              <a:rPr lang="en-ZA" dirty="0" smtClean="0">
                <a:solidFill>
                  <a:schemeClr val="bg1"/>
                </a:solidFill>
              </a:rPr>
              <a:t>Function-dysfunction continuum contd.</a:t>
            </a:r>
          </a:p>
        </p:txBody>
      </p:sp>
      <p:sp>
        <p:nvSpPr>
          <p:cNvPr id="14339" name="Content Placeholder 2"/>
          <p:cNvSpPr>
            <a:spLocks noGrp="1"/>
          </p:cNvSpPr>
          <p:nvPr>
            <p:ph idx="1"/>
          </p:nvPr>
        </p:nvSpPr>
        <p:spPr/>
        <p:txBody>
          <a:bodyPr/>
          <a:lstStyle/>
          <a:p>
            <a:pPr>
              <a:buFont typeface="Arial" charset="0"/>
              <a:buNone/>
            </a:pPr>
            <a:r>
              <a:rPr lang="en-ZA" dirty="0" smtClean="0">
                <a:solidFill>
                  <a:schemeClr val="bg1"/>
                </a:solidFill>
              </a:rPr>
              <a:t>Function:</a:t>
            </a:r>
          </a:p>
          <a:p>
            <a:r>
              <a:rPr lang="en-ZA" dirty="0" smtClean="0">
                <a:solidFill>
                  <a:schemeClr val="bg1"/>
                </a:solidFill>
              </a:rPr>
              <a:t>A wide performance range depicts optimal performance therefore function.</a:t>
            </a:r>
          </a:p>
          <a:p>
            <a:r>
              <a:rPr lang="en-ZA" dirty="0" smtClean="0">
                <a:solidFill>
                  <a:schemeClr val="bg1"/>
                </a:solidFill>
              </a:rPr>
              <a:t>When task demands match person’s abilities in a supportive context performance is  optimal.</a:t>
            </a:r>
          </a:p>
          <a:p>
            <a:endParaRPr lang="en-ZA" dirty="0" smtClean="0">
              <a:solidFill>
                <a:schemeClr val="bg1"/>
              </a:solidFill>
            </a:endParaRPr>
          </a:p>
          <a:p>
            <a:endParaRPr lang="en-ZA" dirty="0" smtClean="0">
              <a:solidFill>
                <a:schemeClr val="bg1"/>
              </a:solidFill>
            </a:endParaRPr>
          </a:p>
          <a:p>
            <a:endParaRPr lang="en-ZA" dirty="0" smtClean="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ZA" dirty="0" smtClean="0">
                <a:solidFill>
                  <a:schemeClr val="bg1"/>
                </a:solidFill>
              </a:rPr>
              <a:t>References </a:t>
            </a:r>
          </a:p>
        </p:txBody>
      </p:sp>
      <p:sp>
        <p:nvSpPr>
          <p:cNvPr id="15363" name="Content Placeholder 2"/>
          <p:cNvSpPr>
            <a:spLocks noGrp="1"/>
          </p:cNvSpPr>
          <p:nvPr>
            <p:ph idx="1"/>
          </p:nvPr>
        </p:nvSpPr>
        <p:spPr/>
        <p:txBody>
          <a:bodyPr/>
          <a:lstStyle/>
          <a:p>
            <a:r>
              <a:rPr lang="en-ZA" sz="2800" dirty="0" smtClean="0">
                <a:solidFill>
                  <a:schemeClr val="bg1"/>
                </a:solidFill>
              </a:rPr>
              <a:t>Dunn, W., Brown, C. &amp; McGuigan, A. 1994. The Ecology of Human Performance: A Framework for considering the effect of context. </a:t>
            </a:r>
            <a:r>
              <a:rPr lang="en-ZA" sz="2800" i="1" dirty="0" smtClean="0">
                <a:solidFill>
                  <a:schemeClr val="bg1"/>
                </a:solidFill>
              </a:rPr>
              <a:t>The American Journal of Occupational Therapy.</a:t>
            </a:r>
            <a:r>
              <a:rPr lang="en-ZA" sz="2800" dirty="0" smtClean="0">
                <a:solidFill>
                  <a:schemeClr val="bg1"/>
                </a:solidFill>
              </a:rPr>
              <a:t> 48(7):595-607.</a:t>
            </a:r>
          </a:p>
          <a:p>
            <a:r>
              <a:rPr lang="en-ZA" sz="2800" dirty="0" smtClean="0">
                <a:solidFill>
                  <a:schemeClr val="bg1"/>
                </a:solidFill>
              </a:rPr>
              <a:t>Dunn, W., McClain, L.H., Brown, C. &amp; Youngstrom, M.J. 2003. The ecology of human performance. In E.B. Crepeau, E.S. Cohn &amp; B.A.B. Schell, Eds. </a:t>
            </a:r>
            <a:r>
              <a:rPr lang="en-ZA" sz="2800" i="1" dirty="0" smtClean="0">
                <a:solidFill>
                  <a:schemeClr val="bg1"/>
                </a:solidFill>
              </a:rPr>
              <a:t>Willard and Spackman’s Occupational Therapy.</a:t>
            </a:r>
            <a:r>
              <a:rPr lang="en-ZA" sz="2800" dirty="0" smtClean="0">
                <a:solidFill>
                  <a:schemeClr val="bg1"/>
                </a:solidFill>
              </a:rPr>
              <a:t> 10</a:t>
            </a:r>
            <a:r>
              <a:rPr lang="en-ZA" sz="2800" baseline="30000" dirty="0" smtClean="0">
                <a:solidFill>
                  <a:schemeClr val="bg1"/>
                </a:solidFill>
              </a:rPr>
              <a:t>th</a:t>
            </a:r>
            <a:r>
              <a:rPr lang="en-ZA" sz="2800" dirty="0" smtClean="0">
                <a:solidFill>
                  <a:schemeClr val="bg1"/>
                </a:solidFill>
              </a:rPr>
              <a:t> ed. Philadelphia: Lippincott, Williams &amp; Wilkins. 223-227.</a:t>
            </a:r>
          </a:p>
          <a:p>
            <a:endParaRPr lang="en-ZA" sz="2800" dirty="0" smtClean="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p:cNvSpPr>
          <p:nvPr>
            <p:ph type="subTitle" idx="1"/>
          </p:nvPr>
        </p:nvSpPr>
        <p:spPr>
          <a:xfrm>
            <a:off x="1357313" y="3786188"/>
            <a:ext cx="6400800" cy="2714625"/>
          </a:xfrm>
        </p:spPr>
        <p:txBody>
          <a:bodyPr/>
          <a:lstStyle/>
          <a:p>
            <a:pPr eaLnBrk="1" hangingPunct="1">
              <a:lnSpc>
                <a:spcPct val="80000"/>
              </a:lnSpc>
            </a:pPr>
            <a:endParaRPr lang="en-ZA" sz="2400" dirty="0" smtClean="0">
              <a:solidFill>
                <a:schemeClr val="tx1"/>
              </a:solidFill>
            </a:endParaRPr>
          </a:p>
          <a:p>
            <a:pPr eaLnBrk="1" hangingPunct="1">
              <a:lnSpc>
                <a:spcPct val="80000"/>
              </a:lnSpc>
            </a:pPr>
            <a:r>
              <a:rPr lang="en-ZA" sz="2400" dirty="0" smtClean="0">
                <a:solidFill>
                  <a:schemeClr val="bg1"/>
                </a:solidFill>
              </a:rPr>
              <a:t>This work is licensed under the Creative Commons Attribution-Non commercial-Share Alike 2.5 South Africa License. To view a copy of this license, visit http://creativecommons.org/licenses/by-sa/2.5/za/</a:t>
            </a:r>
          </a:p>
          <a:p>
            <a:pPr eaLnBrk="1" hangingPunct="1">
              <a:lnSpc>
                <a:spcPct val="80000"/>
              </a:lnSpc>
            </a:pPr>
            <a:endParaRPr lang="en-GB" sz="2400" dirty="0" smtClean="0">
              <a:solidFill>
                <a:schemeClr val="tx1"/>
              </a:solidFill>
            </a:endParaRPr>
          </a:p>
        </p:txBody>
      </p:sp>
      <p:pic>
        <p:nvPicPr>
          <p:cNvPr id="4" name="Picture 3" descr="logo.JPG"/>
          <p:cNvPicPr>
            <a:picLocks noChangeAspect="1"/>
          </p:cNvPicPr>
          <p:nvPr/>
        </p:nvPicPr>
        <p:blipFill>
          <a:blip r:embed="rId3" cstate="print"/>
          <a:stretch>
            <a:fillRect/>
          </a:stretch>
        </p:blipFill>
        <p:spPr>
          <a:xfrm>
            <a:off x="2571737" y="1714488"/>
            <a:ext cx="3929090" cy="107157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ZA" dirty="0" smtClean="0">
                <a:solidFill>
                  <a:schemeClr val="bg1"/>
                </a:solidFill>
              </a:rPr>
              <a:t>Introduction  </a:t>
            </a:r>
          </a:p>
        </p:txBody>
      </p:sp>
      <p:sp>
        <p:nvSpPr>
          <p:cNvPr id="3075" name="Content Placeholder 2"/>
          <p:cNvSpPr>
            <a:spLocks noGrp="1"/>
          </p:cNvSpPr>
          <p:nvPr>
            <p:ph idx="1"/>
          </p:nvPr>
        </p:nvSpPr>
        <p:spPr/>
        <p:txBody>
          <a:bodyPr/>
          <a:lstStyle/>
          <a:p>
            <a:pPr eaLnBrk="1" hangingPunct="1"/>
            <a:r>
              <a:rPr lang="en-ZA" dirty="0" smtClean="0">
                <a:solidFill>
                  <a:schemeClr val="bg1"/>
                </a:solidFill>
              </a:rPr>
              <a:t>Developed to address a need for recognising and understanding the complex role of context in human performance</a:t>
            </a:r>
          </a:p>
          <a:p>
            <a:pPr eaLnBrk="1" hangingPunct="1"/>
            <a:r>
              <a:rPr lang="en-ZA" dirty="0" smtClean="0">
                <a:solidFill>
                  <a:schemeClr val="bg1"/>
                </a:solidFill>
              </a:rPr>
              <a:t>Provides structure for incorporating context as a key factor in intervention</a:t>
            </a:r>
          </a:p>
          <a:p>
            <a:pPr eaLnBrk="1" hangingPunct="1"/>
            <a:r>
              <a:rPr lang="en-ZA" dirty="0" smtClean="0">
                <a:solidFill>
                  <a:schemeClr val="bg1"/>
                </a:solidFill>
              </a:rPr>
              <a:t>The focus in on the relationship between the person and the environment  and how this affects performance</a:t>
            </a:r>
          </a:p>
          <a:p>
            <a:pPr eaLnBrk="1" hangingPunct="1"/>
            <a:endParaRPr lang="en-ZA" dirty="0" smtClean="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85728"/>
            <a:ext cx="8229600" cy="1085872"/>
          </a:xfrm>
        </p:spPr>
        <p:txBody>
          <a:bodyPr/>
          <a:lstStyle/>
          <a:p>
            <a:pPr eaLnBrk="1" hangingPunct="1"/>
            <a:r>
              <a:rPr lang="en-ZA" dirty="0" smtClean="0">
                <a:solidFill>
                  <a:schemeClr val="bg1"/>
                </a:solidFill>
              </a:rPr>
              <a:t>Assumptions </a:t>
            </a:r>
          </a:p>
        </p:txBody>
      </p:sp>
      <p:sp>
        <p:nvSpPr>
          <p:cNvPr id="4099" name="Content Placeholder 2"/>
          <p:cNvSpPr>
            <a:spLocks noGrp="1"/>
          </p:cNvSpPr>
          <p:nvPr>
            <p:ph idx="1"/>
          </p:nvPr>
        </p:nvSpPr>
        <p:spPr/>
        <p:txBody>
          <a:bodyPr/>
          <a:lstStyle/>
          <a:p>
            <a:pPr eaLnBrk="1" hangingPunct="1"/>
            <a:r>
              <a:rPr lang="en-ZA" dirty="0" smtClean="0">
                <a:solidFill>
                  <a:schemeClr val="bg1"/>
                </a:solidFill>
              </a:rPr>
              <a:t>The relationship between the person and context (environment) is interdependent.</a:t>
            </a:r>
          </a:p>
          <a:p>
            <a:pPr eaLnBrk="1" hangingPunct="1"/>
            <a:r>
              <a:rPr lang="en-ZA" dirty="0" smtClean="0">
                <a:solidFill>
                  <a:schemeClr val="bg1"/>
                </a:solidFill>
              </a:rPr>
              <a:t>Human performance and behaviour are affected by this relationship.</a:t>
            </a:r>
          </a:p>
          <a:p>
            <a:pPr eaLnBrk="1" hangingPunct="1"/>
            <a:r>
              <a:rPr lang="en-ZA" dirty="0" smtClean="0">
                <a:solidFill>
                  <a:schemeClr val="bg1"/>
                </a:solidFill>
              </a:rPr>
              <a:t> Person and context are unique and dynamic.</a:t>
            </a:r>
          </a:p>
          <a:p>
            <a:pPr eaLnBrk="1" hangingPunct="1"/>
            <a:r>
              <a:rPr lang="en-ZA" dirty="0" smtClean="0">
                <a:solidFill>
                  <a:schemeClr val="bg1"/>
                </a:solidFill>
              </a:rPr>
              <a:t>Performance can only be studied and understood within context.</a:t>
            </a:r>
          </a:p>
          <a:p>
            <a:pPr eaLnBrk="1" hangingPunct="1"/>
            <a:r>
              <a:rPr lang="en-ZA" dirty="0" smtClean="0">
                <a:solidFill>
                  <a:schemeClr val="bg1"/>
                </a:solidFill>
              </a:rPr>
              <a:t>Contexts differ in nature: contrived vs. natural.</a:t>
            </a:r>
          </a:p>
          <a:p>
            <a:pPr eaLnBrk="1" hangingPunct="1"/>
            <a:endParaRPr lang="en-ZA" dirty="0" smtClean="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ZA" dirty="0" smtClean="0">
                <a:solidFill>
                  <a:schemeClr val="bg1"/>
                </a:solidFill>
              </a:rPr>
              <a:t>Components of EHP</a:t>
            </a:r>
          </a:p>
        </p:txBody>
      </p:sp>
      <p:sp>
        <p:nvSpPr>
          <p:cNvPr id="5123" name="Content Placeholder 2"/>
          <p:cNvSpPr>
            <a:spLocks noGrp="1"/>
          </p:cNvSpPr>
          <p:nvPr>
            <p:ph idx="1"/>
          </p:nvPr>
        </p:nvSpPr>
        <p:spPr/>
        <p:txBody>
          <a:bodyPr/>
          <a:lstStyle/>
          <a:p>
            <a:r>
              <a:rPr lang="en-ZA" dirty="0" smtClean="0">
                <a:solidFill>
                  <a:schemeClr val="bg1"/>
                </a:solidFill>
              </a:rPr>
              <a:t>Person- sensori-motor psychosocial </a:t>
            </a:r>
          </a:p>
          <a:p>
            <a:r>
              <a:rPr lang="en-ZA" dirty="0" smtClean="0">
                <a:solidFill>
                  <a:schemeClr val="bg1"/>
                </a:solidFill>
              </a:rPr>
              <a:t>Context</a:t>
            </a:r>
          </a:p>
          <a:p>
            <a:r>
              <a:rPr lang="en-ZA" dirty="0" smtClean="0">
                <a:solidFill>
                  <a:schemeClr val="bg1"/>
                </a:solidFill>
              </a:rPr>
              <a:t>Task</a:t>
            </a:r>
          </a:p>
          <a:p>
            <a:r>
              <a:rPr lang="en-ZA" dirty="0" smtClean="0">
                <a:solidFill>
                  <a:schemeClr val="bg1"/>
                </a:solidFill>
              </a:rPr>
              <a:t>Performance </a:t>
            </a:r>
          </a:p>
          <a:p>
            <a:endParaRPr lang="en-ZA" dirty="0"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57158" y="-214338"/>
            <a:ext cx="8229600" cy="1219200"/>
          </a:xfrm>
        </p:spPr>
        <p:txBody>
          <a:bodyPr/>
          <a:lstStyle/>
          <a:p>
            <a:r>
              <a:rPr lang="en-ZA" dirty="0" smtClean="0">
                <a:solidFill>
                  <a:schemeClr val="bg1"/>
                </a:solidFill>
              </a:rPr>
              <a:t>Depiction of Framework</a:t>
            </a:r>
          </a:p>
        </p:txBody>
      </p:sp>
      <p:pic>
        <p:nvPicPr>
          <p:cNvPr id="43011" name="Picture 3"/>
          <p:cNvPicPr>
            <a:picLocks noGrp="1" noChangeAspect="1" noChangeArrowheads="1"/>
          </p:cNvPicPr>
          <p:nvPr>
            <p:ph idx="1"/>
          </p:nvPr>
        </p:nvPicPr>
        <p:blipFill>
          <a:blip r:embed="rId3"/>
          <a:srcRect/>
          <a:stretch>
            <a:fillRect/>
          </a:stretch>
        </p:blipFill>
        <p:spPr bwMode="auto">
          <a:xfrm>
            <a:off x="785786" y="1071546"/>
            <a:ext cx="7315200" cy="4343400"/>
          </a:xfrm>
          <a:prstGeom prst="rect">
            <a:avLst/>
          </a:prstGeom>
          <a:noFill/>
          <a:ln w="9525">
            <a:noFill/>
            <a:miter lim="800000"/>
            <a:headEnd/>
            <a:tailEnd/>
          </a:ln>
          <a:effectLst/>
        </p:spPr>
      </p:pic>
      <p:sp>
        <p:nvSpPr>
          <p:cNvPr id="7" name="TextBox 6"/>
          <p:cNvSpPr txBox="1"/>
          <p:nvPr/>
        </p:nvSpPr>
        <p:spPr>
          <a:xfrm>
            <a:off x="214250" y="5534561"/>
            <a:ext cx="8929750" cy="1323439"/>
          </a:xfrm>
          <a:prstGeom prst="rect">
            <a:avLst/>
          </a:prstGeom>
          <a:noFill/>
        </p:spPr>
        <p:txBody>
          <a:bodyPr wrap="square" rtlCol="0">
            <a:spAutoFit/>
          </a:bodyPr>
          <a:lstStyle/>
          <a:p>
            <a:pPr algn="l"/>
            <a:r>
              <a:rPr lang="en-US" sz="1600" b="1" dirty="0" smtClean="0">
                <a:solidFill>
                  <a:schemeClr val="bg1"/>
                </a:solidFill>
              </a:rPr>
              <a:t>Figure 1.</a:t>
            </a:r>
            <a:r>
              <a:rPr lang="en-US" sz="1600" dirty="0" smtClean="0">
                <a:solidFill>
                  <a:schemeClr val="bg1"/>
                </a:solidFill>
              </a:rPr>
              <a:t> Schemata for the Ecology of Human Performance. Persons are embedded in their contexts. An infinite variety of tasks exists around every person. Performance results when the person interacts with the context to engage in tasks</a:t>
            </a:r>
            <a:r>
              <a:rPr lang="en-US" sz="1600" dirty="0" smtClean="0">
                <a:solidFill>
                  <a:schemeClr val="bg1"/>
                </a:solidFill>
              </a:rPr>
              <a:t>.</a:t>
            </a:r>
            <a:r>
              <a:rPr lang="en-ZA" sz="1600" dirty="0" smtClean="0"/>
              <a:t> </a:t>
            </a:r>
            <a:r>
              <a:rPr lang="en-ZA" sz="1600" dirty="0" smtClean="0">
                <a:solidFill>
                  <a:schemeClr val="bg1"/>
                </a:solidFill>
              </a:rPr>
              <a:t>(Used with permission from the</a:t>
            </a:r>
            <a:r>
              <a:rPr lang="en-ZA" sz="1600" dirty="0" smtClean="0"/>
              <a:t> </a:t>
            </a:r>
            <a:r>
              <a:rPr lang="en-ZA" sz="1600" b="1" u="sng" dirty="0" smtClean="0">
                <a:solidFill>
                  <a:srgbClr val="0000FF"/>
                </a:solidFill>
                <a:hlinkClick r:id="rId4"/>
              </a:rPr>
              <a:t>American Occupational Therapy Association</a:t>
            </a:r>
            <a:r>
              <a:rPr lang="en-ZA" sz="1600" dirty="0" smtClean="0"/>
              <a:t>)</a:t>
            </a:r>
            <a:endParaRPr lang="en-US" sz="1600" dirty="0" smtClean="0"/>
          </a:p>
          <a:p>
            <a:pPr algn="l"/>
            <a:endParaRPr lang="en-US" sz="16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868362"/>
          </a:xfrm>
        </p:spPr>
        <p:txBody>
          <a:bodyPr/>
          <a:lstStyle/>
          <a:p>
            <a:r>
              <a:rPr lang="en-ZA" dirty="0" smtClean="0">
                <a:solidFill>
                  <a:schemeClr val="bg1"/>
                </a:solidFill>
              </a:rPr>
              <a:t>Implications for practice</a:t>
            </a:r>
          </a:p>
        </p:txBody>
      </p:sp>
      <p:sp>
        <p:nvSpPr>
          <p:cNvPr id="3" name="Content Placeholder 2"/>
          <p:cNvSpPr>
            <a:spLocks noGrp="1"/>
          </p:cNvSpPr>
          <p:nvPr>
            <p:ph idx="1"/>
          </p:nvPr>
        </p:nvSpPr>
        <p:spPr>
          <a:xfrm>
            <a:off x="500063" y="1285875"/>
            <a:ext cx="8229600" cy="5143500"/>
          </a:xfrm>
        </p:spPr>
        <p:txBody>
          <a:bodyPr/>
          <a:lstStyle/>
          <a:p>
            <a:pPr>
              <a:defRPr/>
            </a:pPr>
            <a:r>
              <a:rPr lang="en-ZA" dirty="0" smtClean="0">
                <a:solidFill>
                  <a:schemeClr val="bg1"/>
                </a:solidFill>
              </a:rPr>
              <a:t>Intervention is a collaborative process.</a:t>
            </a:r>
          </a:p>
          <a:p>
            <a:pPr>
              <a:defRPr/>
            </a:pPr>
            <a:r>
              <a:rPr lang="en-ZA" dirty="0" smtClean="0">
                <a:solidFill>
                  <a:schemeClr val="bg1"/>
                </a:solidFill>
              </a:rPr>
              <a:t>Aim is to facilitate occupational performance.</a:t>
            </a:r>
          </a:p>
          <a:p>
            <a:pPr>
              <a:defRPr/>
            </a:pPr>
            <a:r>
              <a:rPr lang="en-ZA" dirty="0" smtClean="0">
                <a:solidFill>
                  <a:schemeClr val="bg1"/>
                </a:solidFill>
              </a:rPr>
              <a:t>Five intervention strategies proposed by framework:</a:t>
            </a:r>
          </a:p>
          <a:p>
            <a:pPr marL="514350" indent="-514350">
              <a:buFont typeface="+mj-lt"/>
              <a:buAutoNum type="arabicPeriod"/>
              <a:defRPr/>
            </a:pPr>
            <a:r>
              <a:rPr lang="en-ZA" dirty="0" smtClean="0">
                <a:solidFill>
                  <a:schemeClr val="bg1"/>
                </a:solidFill>
              </a:rPr>
              <a:t>Establish/ Restore</a:t>
            </a:r>
          </a:p>
          <a:p>
            <a:pPr marL="514350" indent="-514350">
              <a:buFont typeface="+mj-lt"/>
              <a:buAutoNum type="arabicPeriod"/>
              <a:defRPr/>
            </a:pPr>
            <a:r>
              <a:rPr lang="en-ZA" dirty="0" smtClean="0">
                <a:solidFill>
                  <a:schemeClr val="bg1"/>
                </a:solidFill>
              </a:rPr>
              <a:t>Alter</a:t>
            </a:r>
          </a:p>
          <a:p>
            <a:pPr marL="514350" indent="-514350">
              <a:buFont typeface="+mj-lt"/>
              <a:buAutoNum type="arabicPeriod"/>
              <a:defRPr/>
            </a:pPr>
            <a:r>
              <a:rPr lang="en-ZA" dirty="0" smtClean="0">
                <a:solidFill>
                  <a:schemeClr val="bg1"/>
                </a:solidFill>
              </a:rPr>
              <a:t>Adapt</a:t>
            </a:r>
          </a:p>
          <a:p>
            <a:pPr marL="514350" indent="-514350">
              <a:buFont typeface="+mj-lt"/>
              <a:buAutoNum type="arabicPeriod"/>
              <a:defRPr/>
            </a:pPr>
            <a:r>
              <a:rPr lang="en-ZA" dirty="0" smtClean="0">
                <a:solidFill>
                  <a:schemeClr val="bg1"/>
                </a:solidFill>
              </a:rPr>
              <a:t>Prevent</a:t>
            </a:r>
          </a:p>
          <a:p>
            <a:pPr marL="514350" indent="-514350">
              <a:buFont typeface="+mj-lt"/>
              <a:buAutoNum type="arabicPeriod"/>
              <a:defRPr/>
            </a:pPr>
            <a:r>
              <a:rPr lang="en-ZA" dirty="0" smtClean="0">
                <a:solidFill>
                  <a:schemeClr val="bg1"/>
                </a:solidFill>
              </a:rPr>
              <a:t>Create</a:t>
            </a:r>
            <a:endParaRPr lang="en-ZA"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marL="742950" indent="-742950">
              <a:buFont typeface="Calibri" pitchFamily="34" charset="0"/>
              <a:buAutoNum type="arabicPeriod"/>
            </a:pPr>
            <a:r>
              <a:rPr lang="en-ZA" dirty="0" smtClean="0">
                <a:solidFill>
                  <a:schemeClr val="bg1"/>
                </a:solidFill>
              </a:rPr>
              <a:t>Establish/Restore</a:t>
            </a:r>
          </a:p>
        </p:txBody>
      </p:sp>
      <p:sp>
        <p:nvSpPr>
          <p:cNvPr id="8195" name="Content Placeholder 2"/>
          <p:cNvSpPr>
            <a:spLocks noGrp="1"/>
          </p:cNvSpPr>
          <p:nvPr>
            <p:ph idx="1"/>
          </p:nvPr>
        </p:nvSpPr>
        <p:spPr/>
        <p:txBody>
          <a:bodyPr/>
          <a:lstStyle/>
          <a:p>
            <a:r>
              <a:rPr lang="en-ZA" dirty="0" smtClean="0">
                <a:solidFill>
                  <a:schemeClr val="bg1"/>
                </a:solidFill>
              </a:rPr>
              <a:t>Occurs at the level of the person.</a:t>
            </a:r>
          </a:p>
          <a:p>
            <a:r>
              <a:rPr lang="en-ZA" dirty="0" smtClean="0">
                <a:solidFill>
                  <a:schemeClr val="bg1"/>
                </a:solidFill>
              </a:rPr>
              <a:t>Barriers to performance that originate within the person are identified.</a:t>
            </a:r>
          </a:p>
          <a:p>
            <a:r>
              <a:rPr lang="en-ZA" dirty="0" err="1" smtClean="0">
                <a:solidFill>
                  <a:schemeClr val="bg1"/>
                </a:solidFill>
              </a:rPr>
              <a:t>Sensori</a:t>
            </a:r>
            <a:r>
              <a:rPr lang="en-ZA" dirty="0" smtClean="0">
                <a:solidFill>
                  <a:schemeClr val="bg1"/>
                </a:solidFill>
              </a:rPr>
              <a:t>-motor, cognitive and psychosocial skills and abilities are the focus of intervention. </a:t>
            </a:r>
          </a:p>
          <a:p>
            <a:r>
              <a:rPr lang="en-ZA" dirty="0" smtClean="0">
                <a:solidFill>
                  <a:schemeClr val="bg1"/>
                </a:solidFill>
              </a:rPr>
              <a:t>Skills and abilities are restored or improved to enable performance within context.</a:t>
            </a:r>
          </a:p>
          <a:p>
            <a:endParaRPr lang="en-ZA" dirty="0" smtClean="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marL="742950" indent="-742950">
              <a:buFont typeface="Calibri" pitchFamily="34" charset="0"/>
              <a:buAutoNum type="arabicPeriod" startAt="2"/>
            </a:pPr>
            <a:r>
              <a:rPr lang="en-ZA" dirty="0" smtClean="0">
                <a:solidFill>
                  <a:schemeClr val="bg1"/>
                </a:solidFill>
              </a:rPr>
              <a:t>Alter</a:t>
            </a:r>
          </a:p>
        </p:txBody>
      </p:sp>
      <p:sp>
        <p:nvSpPr>
          <p:cNvPr id="9219" name="Content Placeholder 2"/>
          <p:cNvSpPr>
            <a:spLocks noGrp="1"/>
          </p:cNvSpPr>
          <p:nvPr>
            <p:ph idx="1"/>
          </p:nvPr>
        </p:nvSpPr>
        <p:spPr/>
        <p:txBody>
          <a:bodyPr/>
          <a:lstStyle/>
          <a:p>
            <a:r>
              <a:rPr lang="en-ZA" dirty="0" smtClean="0">
                <a:solidFill>
                  <a:schemeClr val="bg1"/>
                </a:solidFill>
              </a:rPr>
              <a:t>Matching  the person’s current skills and abilities to a context to enable performance. </a:t>
            </a:r>
          </a:p>
          <a:p>
            <a:r>
              <a:rPr lang="en-ZA" dirty="0" smtClean="0">
                <a:solidFill>
                  <a:schemeClr val="bg1"/>
                </a:solidFill>
              </a:rPr>
              <a:t>By choosing a suitable context rather than changing the present context to meet abilities.</a:t>
            </a:r>
          </a:p>
          <a:p>
            <a:r>
              <a:rPr lang="en-ZA" dirty="0" smtClean="0">
                <a:solidFill>
                  <a:schemeClr val="bg1"/>
                </a:solidFill>
              </a:rPr>
              <a:t>Not changing the person.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marL="742950" indent="-742950">
              <a:buFont typeface="Calibri" pitchFamily="34" charset="0"/>
              <a:buAutoNum type="arabicPeriod" startAt="3"/>
            </a:pPr>
            <a:r>
              <a:rPr lang="en-ZA" dirty="0" smtClean="0">
                <a:solidFill>
                  <a:schemeClr val="bg1"/>
                </a:solidFill>
              </a:rPr>
              <a:t>Adapt</a:t>
            </a:r>
          </a:p>
        </p:txBody>
      </p:sp>
      <p:sp>
        <p:nvSpPr>
          <p:cNvPr id="10243" name="Content Placeholder 2"/>
          <p:cNvSpPr>
            <a:spLocks noGrp="1"/>
          </p:cNvSpPr>
          <p:nvPr>
            <p:ph idx="1"/>
          </p:nvPr>
        </p:nvSpPr>
        <p:spPr/>
        <p:txBody>
          <a:bodyPr/>
          <a:lstStyle/>
          <a:p>
            <a:r>
              <a:rPr lang="en-ZA" dirty="0" smtClean="0">
                <a:solidFill>
                  <a:schemeClr val="bg1"/>
                </a:solidFill>
              </a:rPr>
              <a:t>Features of the context are structured to support performance.</a:t>
            </a:r>
          </a:p>
          <a:p>
            <a:r>
              <a:rPr lang="en-ZA" dirty="0" smtClean="0">
                <a:solidFill>
                  <a:schemeClr val="bg1"/>
                </a:solidFill>
              </a:rPr>
              <a:t>A supportive environment is  designed specifically to meet the person’s abilities.</a:t>
            </a:r>
          </a:p>
          <a:p>
            <a:r>
              <a:rPr lang="en-ZA" dirty="0" smtClean="0">
                <a:solidFill>
                  <a:schemeClr val="bg1"/>
                </a:solidFill>
              </a:rPr>
              <a:t>Task demands can also be adapted to enable performance within context.</a:t>
            </a:r>
          </a:p>
          <a:p>
            <a:endParaRPr lang="en-ZA" dirty="0" smtClean="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1854</TotalTime>
  <Words>609</Words>
  <Application>Microsoft Office PowerPoint</Application>
  <PresentationFormat>On-screen Show (4:3)</PresentationFormat>
  <Paragraphs>79</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Paper</vt:lpstr>
      <vt:lpstr>Document</vt:lpstr>
      <vt:lpstr>The Ecology of Human Performance Dunn, Brown  &amp;  McGuigan, 1994   Dunn,  McClain, Brown &amp; Youngstrom,  2003.  </vt:lpstr>
      <vt:lpstr>Introduction  </vt:lpstr>
      <vt:lpstr>Assumptions </vt:lpstr>
      <vt:lpstr>Components of EHP</vt:lpstr>
      <vt:lpstr>Depiction of Framework</vt:lpstr>
      <vt:lpstr>Implications for practice</vt:lpstr>
      <vt:lpstr>Establish/Restore</vt:lpstr>
      <vt:lpstr>Alter</vt:lpstr>
      <vt:lpstr>Adapt</vt:lpstr>
      <vt:lpstr>Prevent</vt:lpstr>
      <vt:lpstr>Create</vt:lpstr>
      <vt:lpstr>Function-dysfunction continuum</vt:lpstr>
      <vt:lpstr>Function-dysfunction continuum contd.</vt:lpstr>
      <vt:lpstr>References </vt:lpstr>
      <vt:lpstr>Slide 15</vt:lpstr>
    </vt:vector>
  </TitlesOfParts>
  <Company>University of Cape Town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lvnkerk</dc:creator>
  <cp:lastModifiedBy>Valued Acer Customer</cp:lastModifiedBy>
  <cp:revision>111</cp:revision>
  <dcterms:created xsi:type="dcterms:W3CDTF">2004-09-09T04:54:44Z</dcterms:created>
  <dcterms:modified xsi:type="dcterms:W3CDTF">2010-10-12T15:06:58Z</dcterms:modified>
</cp:coreProperties>
</file>